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70" r:id="rId13"/>
    <p:sldId id="272" r:id="rId14"/>
    <p:sldId id="273" r:id="rId15"/>
    <p:sldId id="268" r:id="rId16"/>
    <p:sldId id="269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903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974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94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551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784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273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9645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134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0439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7742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823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93A4D-3CD9-4EB8-9E82-136807C3A716}" type="datetimeFigureOut">
              <a:rPr lang="sr-Latn-RS" smtClean="0"/>
              <a:t>17.12.2024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8404-4DE2-422C-95DB-91AB4059BD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32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838"/>
            <a:ext cx="8291513" cy="6591300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 dirty="0" err="1">
                <a:solidFill>
                  <a:srgbClr val="A50021"/>
                </a:solidFill>
              </a:rPr>
              <a:t>Prika</a:t>
            </a:r>
            <a:r>
              <a:rPr lang="sr-Latn-CS" sz="4400" b="1" dirty="0">
                <a:solidFill>
                  <a:srgbClr val="A50021"/>
                </a:solidFill>
              </a:rPr>
              <a:t>z</a:t>
            </a:r>
            <a:r>
              <a:rPr lang="en-US" sz="4400" b="1" dirty="0">
                <a:solidFill>
                  <a:srgbClr val="A50021"/>
                </a:solidFill>
              </a:rPr>
              <a:t> </a:t>
            </a:r>
            <a:r>
              <a:rPr lang="en-US" sz="4400" b="1" dirty="0" err="1">
                <a:solidFill>
                  <a:srgbClr val="A50021"/>
                </a:solidFill>
              </a:rPr>
              <a:t>programa</a:t>
            </a:r>
            <a:r>
              <a:rPr lang="en-US" sz="4400" b="1" dirty="0">
                <a:solidFill>
                  <a:srgbClr val="A50021"/>
                </a:solidFill>
              </a:rPr>
              <a:t/>
            </a:r>
            <a:br>
              <a:rPr lang="en-US" sz="4400" b="1" dirty="0">
                <a:solidFill>
                  <a:srgbClr val="A50021"/>
                </a:solidFill>
              </a:rPr>
            </a:br>
            <a:r>
              <a:rPr lang="sr-Latn-CS" sz="4400" b="1" dirty="0">
                <a:solidFill>
                  <a:srgbClr val="A50021"/>
                </a:solidFill>
              </a:rPr>
              <a:t>‚‚Profesionalna orijentacija na prelasku u srednju školu”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47800" y="41148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sr-Latn-CS" sz="2400" b="1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0" y="41148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sz="2400" b="1" dirty="0">
                <a:solidFill>
                  <a:schemeClr val="accent1">
                    <a:lumMod val="50000"/>
                  </a:schemeClr>
                </a:solidFill>
              </a:rPr>
              <a:t>OŠ ‚‚Branko Radičević” Pančevo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sz="2400" b="1" dirty="0">
                <a:solidFill>
                  <a:schemeClr val="accent1">
                    <a:lumMod val="50000"/>
                  </a:schemeClr>
                </a:solidFill>
              </a:rPr>
              <a:t>škol. </a:t>
            </a:r>
            <a:r>
              <a:rPr lang="sr-Latn-CS" sz="24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sr-Latn-CS" sz="2400" b="1" dirty="0" smtClean="0">
                <a:solidFill>
                  <a:schemeClr val="accent1">
                    <a:lumMod val="50000"/>
                  </a:schemeClr>
                </a:solidFill>
              </a:rPr>
              <a:t>/20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25</a:t>
            </a:r>
            <a:r>
              <a:rPr lang="sr-Latn-CS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sr-Latn-CS" sz="2400" b="1" dirty="0">
                <a:solidFill>
                  <a:schemeClr val="accent1">
                    <a:lumMod val="50000"/>
                  </a:schemeClr>
                </a:solidFill>
              </a:rPr>
              <a:t>god.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sr-Latn-CS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sr-Latn-CS" sz="1400" b="1" dirty="0" smtClean="0">
                <a:solidFill>
                  <a:schemeClr val="accent1">
                    <a:lumMod val="50000"/>
                  </a:schemeClr>
                </a:solidFill>
              </a:rPr>
              <a:t>Ivana </a:t>
            </a:r>
            <a:r>
              <a:rPr lang="sr-Latn-CS" sz="1400" b="1" dirty="0">
                <a:solidFill>
                  <a:schemeClr val="accent1">
                    <a:lumMod val="50000"/>
                  </a:schemeClr>
                </a:solidFill>
              </a:rPr>
              <a:t>Raičković, dipl. psiholog –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savetnik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spoljni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</a:rPr>
              <a:t>saradnik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 MP</a:t>
            </a:r>
            <a:endParaRPr lang="sr-Latn-C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bradicevic\Desktop\logo_sb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73415"/>
            <a:ext cx="955875" cy="8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00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4173415"/>
            <a:ext cx="1365920" cy="88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59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039813" y="1411288"/>
            <a:ext cx="6961187" cy="69056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3600" b="1">
                <a:solidFill>
                  <a:schemeClr val="tx2"/>
                </a:solidFill>
              </a:rPr>
              <a:t>REALNI SUSRETI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15364" name="Picture 6" descr="CAA888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32416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4643438" y="2852738"/>
            <a:ext cx="2873375" cy="1936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999999"/>
                </a:solidFill>
                <a:latin typeface="Comic Sans MS" pitchFamily="66" charset="0"/>
              </a:rPr>
              <a:t>Raspitivanja I </a:t>
            </a:r>
          </a:p>
          <a:p>
            <a:pPr algn="ctr"/>
            <a:r>
              <a:rPr lang="en-US" sz="2200" b="1">
                <a:solidFill>
                  <a:srgbClr val="999999"/>
                </a:solidFill>
                <a:latin typeface="Comic Sans MS" pitchFamily="66" charset="0"/>
              </a:rPr>
              <a:t>i</a:t>
            </a:r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sprobavanja </a:t>
            </a:r>
          </a:p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u svetu rada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  <p:pic>
        <p:nvPicPr>
          <p:cNvPr id="15366" name="Picture 8" descr="sta s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08275"/>
            <a:ext cx="781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4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1039813" y="1411288"/>
            <a:ext cx="6961187" cy="69056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3600" b="1">
                <a:solidFill>
                  <a:schemeClr val="tx2"/>
                </a:solidFill>
              </a:rPr>
              <a:t>REALNI SUSRETI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15364" name="Picture 6" descr="CAA888Y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938"/>
            <a:ext cx="32416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4643438" y="2852738"/>
            <a:ext cx="2873375" cy="1936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999999"/>
                </a:solidFill>
                <a:latin typeface="Comic Sans MS" pitchFamily="66" charset="0"/>
              </a:rPr>
              <a:t>Raspitivanja I </a:t>
            </a:r>
          </a:p>
          <a:p>
            <a:pPr algn="ctr"/>
            <a:r>
              <a:rPr lang="en-US" sz="2200" b="1">
                <a:solidFill>
                  <a:srgbClr val="999999"/>
                </a:solidFill>
                <a:latin typeface="Comic Sans MS" pitchFamily="66" charset="0"/>
              </a:rPr>
              <a:t>i</a:t>
            </a:r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sprobavanja </a:t>
            </a:r>
          </a:p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u svetu rada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  <p:pic>
        <p:nvPicPr>
          <p:cNvPr id="15366" name="Picture 8" descr="sta s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08275"/>
            <a:ext cx="781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6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8313" y="1196752"/>
            <a:ext cx="8351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Slike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sajma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obrazovanja</a:t>
            </a:r>
            <a:r>
              <a:rPr lang="sr-Latn-R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 našoj školi:</a:t>
            </a:r>
            <a:endParaRPr lang="en-US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0756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04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8313" y="1196752"/>
            <a:ext cx="8351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Slike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sajma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obrazovanja</a:t>
            </a:r>
            <a:endParaRPr lang="en-US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0" y="3521554"/>
            <a:ext cx="341942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1285"/>
            <a:ext cx="3392785" cy="157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86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68313" y="1196752"/>
            <a:ext cx="8351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Slike</a:t>
            </a:r>
            <a:r>
              <a:rPr lang="en-U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sajma</a:t>
            </a:r>
            <a:r>
              <a:rPr lang="en-U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obrazovanja</a:t>
            </a:r>
            <a:endParaRPr lang="en-US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2" y="1916832"/>
            <a:ext cx="4607979" cy="34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8417"/>
            <a:ext cx="3803915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24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838325" y="1214438"/>
            <a:ext cx="6961188" cy="690562"/>
          </a:xfrm>
          <a:prstGeom prst="rect">
            <a:avLst/>
          </a:pr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3600" b="1">
                <a:solidFill>
                  <a:schemeClr val="tx2"/>
                </a:solidFill>
              </a:rPr>
              <a:t>ODLUKA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16388" name="Picture 6" descr="profa na kom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962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A0DCXQ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1050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Oval 8"/>
          <p:cNvSpPr>
            <a:spLocks noChangeArrowheads="1"/>
          </p:cNvSpPr>
          <p:nvPr/>
        </p:nvSpPr>
        <p:spPr bwMode="auto">
          <a:xfrm>
            <a:off x="3727450" y="2284413"/>
            <a:ext cx="3063875" cy="2441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1400" b="1">
                <a:solidFill>
                  <a:schemeClr val="hlink"/>
                </a:solidFill>
                <a:latin typeface="Comic Sans MS" pitchFamily="66" charset="0"/>
              </a:rPr>
              <a:t>IZBOR ISPRAVNOG</a:t>
            </a:r>
          </a:p>
          <a:p>
            <a:pPr algn="ctr"/>
            <a:r>
              <a:rPr lang="sr-Latn-CS" sz="1400" b="1">
                <a:solidFill>
                  <a:schemeClr val="hlink"/>
                </a:solidFill>
                <a:latin typeface="Comic Sans MS" pitchFamily="66" charset="0"/>
              </a:rPr>
              <a:t> PUTA OBRAZOVANJA</a:t>
            </a:r>
          </a:p>
          <a:p>
            <a:pPr algn="ctr"/>
            <a:r>
              <a:rPr lang="sr-Latn-CS" sz="1400" b="1">
                <a:solidFill>
                  <a:schemeClr val="hlink"/>
                </a:solidFill>
                <a:latin typeface="Comic Sans MS" pitchFamily="66" charset="0"/>
              </a:rPr>
              <a:t>I</a:t>
            </a:r>
          </a:p>
          <a:p>
            <a:pPr algn="ctr"/>
            <a:r>
              <a:rPr lang="sr-Latn-CS" sz="1400" b="1">
                <a:solidFill>
                  <a:schemeClr val="hlink"/>
                </a:solidFill>
                <a:latin typeface="Comic Sans MS" pitchFamily="66" charset="0"/>
              </a:rPr>
              <a:t>IZBOR</a:t>
            </a:r>
          </a:p>
          <a:p>
            <a:pPr algn="ctr"/>
            <a:r>
              <a:rPr lang="sr-Latn-CS" sz="1400" b="1">
                <a:solidFill>
                  <a:schemeClr val="hlink"/>
                </a:solidFill>
                <a:latin typeface="Comic Sans MS" pitchFamily="66" charset="0"/>
              </a:rPr>
              <a:t>ZANIMANJA </a:t>
            </a:r>
            <a:endParaRPr lang="en-US" sz="1400" b="1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16391" name="Picture 9" descr="klinci slat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92600"/>
            <a:ext cx="1757362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0" descr="klinci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149725"/>
            <a:ext cx="14954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2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8313" y="1752600"/>
            <a:ext cx="83518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2400" b="1" dirty="0">
                <a:solidFill>
                  <a:srgbClr val="A50021"/>
                </a:solidFill>
              </a:rPr>
              <a:t>Zato razvijajmo kod mladih sposobnost ORIJENTISANJA</a:t>
            </a:r>
            <a:endParaRPr lang="en-US" sz="2400" b="1" dirty="0">
              <a:solidFill>
                <a:srgbClr val="A50021"/>
              </a:solidFill>
            </a:endParaRPr>
          </a:p>
          <a:p>
            <a:pPr algn="ctr">
              <a:defRPr/>
            </a:pPr>
            <a:endParaRPr lang="sr-Latn-CS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sr-Latn-C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 samostalno, aktivno, istraživački krenu u otkrivanje informacija o zanimanjima i mogućnostima daljeg školovanja.</a:t>
            </a:r>
          </a:p>
          <a:p>
            <a:pPr>
              <a:buFontTx/>
              <a:buChar char="-"/>
              <a:defRPr/>
            </a:pPr>
            <a:endParaRPr lang="sr-Latn-CS" sz="24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sr-Latn-CS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SREĆNO </a:t>
            </a:r>
            <a:r>
              <a:rPr lang="sr-Latn-C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sz="2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</a:t>
            </a:r>
            <a:r>
              <a:rPr lang="sr-Latn-RS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 psiholog</a:t>
            </a:r>
            <a:endParaRPr lang="en-US" sz="24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0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838"/>
            <a:ext cx="8291513" cy="6591300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sr-Latn-CS" sz="4400" b="1" dirty="0">
              <a:solidFill>
                <a:srgbClr val="A50021"/>
              </a:solidFill>
            </a:endParaRPr>
          </a:p>
          <a:p>
            <a:pPr algn="ctr" eaLnBrk="1" hangingPunct="1">
              <a:defRPr/>
            </a:pPr>
            <a:endParaRPr lang="sr-Latn-CS" sz="4400" b="1" dirty="0">
              <a:solidFill>
                <a:srgbClr val="A50021"/>
              </a:solidFill>
            </a:endParaRPr>
          </a:p>
          <a:p>
            <a:pPr algn="ctr" eaLnBrk="1" hangingPunct="1">
              <a:defRPr/>
            </a:pPr>
            <a:endParaRPr lang="sr-Latn-CS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sr-Latn-CS" sz="4000" dirty="0">
                <a:solidFill>
                  <a:schemeClr val="accent1">
                    <a:lumMod val="50000"/>
                  </a:schemeClr>
                </a:solidFill>
              </a:rPr>
              <a:t>Cilj programa </a:t>
            </a:r>
            <a:r>
              <a:rPr lang="sr-Latn-CS" sz="4000" dirty="0" smtClean="0">
                <a:solidFill>
                  <a:schemeClr val="accent1">
                    <a:lumMod val="50000"/>
                  </a:schemeClr>
                </a:solidFill>
              </a:rPr>
              <a:t>PO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(skr. </a:t>
            </a:r>
            <a:r>
              <a:rPr lang="sr-Latn-CS" sz="28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rofes. orijentacija)</a:t>
            </a:r>
            <a:r>
              <a:rPr lang="sr-Latn-CS" sz="40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sr-Latn-CS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sr-Latn-CS" sz="2000" i="1" dirty="0">
              <a:solidFill>
                <a:srgbClr val="A50021"/>
              </a:solidFill>
            </a:endParaRPr>
          </a:p>
          <a:p>
            <a:pPr algn="ctr" eaLnBrk="1" hangingPunct="1">
              <a:defRPr/>
            </a:pPr>
            <a:r>
              <a:rPr lang="sr-Latn-CS" sz="4000" i="1" dirty="0">
                <a:solidFill>
                  <a:srgbClr val="A50021"/>
                </a:solidFill>
              </a:rPr>
              <a:t>Podsticanje razvoja ličnosti učenika/ce do promišljene, valjane i realne odluke o izboru škole i zanimanja, planiranju karijere i uključivanju u svet rada.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71600" y="44196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sr-Latn-CS" sz="2400" b="1"/>
          </a:p>
        </p:txBody>
      </p:sp>
    </p:spTree>
    <p:extLst>
      <p:ext uri="{BB962C8B-B14F-4D97-AF65-F5344CB8AC3E}">
        <p14:creationId xmlns:p14="http://schemas.microsoft.com/office/powerpoint/2010/main" val="27994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838"/>
            <a:ext cx="8291513" cy="6591300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1066800"/>
            <a:ext cx="7772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sr-Latn-CS" sz="3600" b="1" dirty="0"/>
          </a:p>
          <a:p>
            <a:pPr algn="ctr" eaLnBrk="1" hangingPunct="1"/>
            <a:endParaRPr lang="sr-Latn-CS" sz="3600" b="1" dirty="0"/>
          </a:p>
          <a:p>
            <a:pPr algn="just" eaLnBrk="1" hangingPunct="1"/>
            <a:endParaRPr lang="sr-Latn-CS" sz="3600" b="1" dirty="0"/>
          </a:p>
          <a:p>
            <a:pPr algn="just" eaLnBrk="1" hangingPunct="1"/>
            <a:endParaRPr lang="sr-Latn-CS" sz="3600" b="1" dirty="0"/>
          </a:p>
          <a:p>
            <a:pPr algn="just" eaLnBrk="1" hangingPunct="1">
              <a:buFont typeface="Arial" charset="0"/>
              <a:buChar char="•"/>
            </a:pPr>
            <a:endParaRPr lang="sr-Latn-CS" sz="3600" b="1" dirty="0"/>
          </a:p>
          <a:p>
            <a:pPr algn="just" eaLnBrk="1" hangingPunct="1">
              <a:buFont typeface="Arial" charset="0"/>
              <a:buChar char="•"/>
            </a:pPr>
            <a:endParaRPr lang="sr-Latn-CS" sz="3600" b="1" dirty="0"/>
          </a:p>
          <a:p>
            <a:pPr eaLnBrk="1" hangingPunct="1">
              <a:buFont typeface="Arial" charset="0"/>
              <a:buChar char="•"/>
            </a:pPr>
            <a:r>
              <a:rPr lang="sr-Latn-CS" sz="3600" b="1" dirty="0"/>
              <a:t> </a:t>
            </a:r>
            <a:r>
              <a:rPr lang="sr-Latn-CS" sz="2400" b="1" dirty="0">
                <a:solidFill>
                  <a:srgbClr val="A50021"/>
                </a:solidFill>
              </a:rPr>
              <a:t>Program PO namenjen učenicima 7. i 8. razreda OŠ</a:t>
            </a:r>
            <a:r>
              <a:rPr lang="sr-Latn-CS" sz="2400" b="1" dirty="0"/>
              <a:t> </a:t>
            </a:r>
            <a:r>
              <a:rPr lang="sr-Latn-CS" sz="2400" dirty="0"/>
              <a:t>i mladima</a:t>
            </a:r>
          </a:p>
          <a:p>
            <a:pPr algn="just" eaLnBrk="1" hangingPunct="1">
              <a:buFont typeface="Arial" charset="0"/>
              <a:buChar char="•"/>
            </a:pPr>
            <a:r>
              <a:rPr lang="sr-Latn-CS" sz="2400" dirty="0"/>
              <a:t>Realizuje se </a:t>
            </a:r>
            <a:r>
              <a:rPr lang="sr-Latn-CS" sz="2400" b="1" dirty="0">
                <a:solidFill>
                  <a:srgbClr val="A50021"/>
                </a:solidFill>
              </a:rPr>
              <a:t>u školi</a:t>
            </a:r>
            <a:r>
              <a:rPr lang="sr-Latn-CS" sz="2400" dirty="0"/>
              <a:t>, na časovima </a:t>
            </a:r>
            <a:r>
              <a:rPr lang="sr-Latn-CS" sz="2400" b="1" dirty="0">
                <a:solidFill>
                  <a:srgbClr val="A50021"/>
                </a:solidFill>
              </a:rPr>
              <a:t>ČOS</a:t>
            </a:r>
            <a:r>
              <a:rPr lang="sr-Latn-CS" sz="2400" dirty="0"/>
              <a:t>-a</a:t>
            </a:r>
            <a:r>
              <a:rPr lang="sr-Latn-CS" sz="2400" b="1" dirty="0"/>
              <a:t>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r-Latn-CS" sz="2400" dirty="0"/>
              <a:t>Interaktivne metode i oblici rada </a:t>
            </a:r>
            <a:r>
              <a:rPr lang="sr-Latn-CS" sz="2400" dirty="0">
                <a:solidFill>
                  <a:srgbClr val="A50021"/>
                </a:solidFill>
              </a:rPr>
              <a:t>(radioničarski pristup učenju)</a:t>
            </a:r>
            <a:r>
              <a:rPr lang="sr-Latn-CS" sz="2400" dirty="0"/>
              <a:t>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r-Latn-CS" sz="2400" b="1" dirty="0">
                <a:solidFill>
                  <a:srgbClr val="A50021"/>
                </a:solidFill>
              </a:rPr>
              <a:t>Učenici i odeljenske starešine </a:t>
            </a:r>
            <a:r>
              <a:rPr lang="sr-Latn-CS" sz="2400" b="1" dirty="0" smtClean="0">
                <a:solidFill>
                  <a:srgbClr val="A50021"/>
                </a:solidFill>
              </a:rPr>
              <a:t>su realizatori </a:t>
            </a:r>
            <a:r>
              <a:rPr lang="sr-Latn-CS" sz="2400" b="1" dirty="0">
                <a:solidFill>
                  <a:srgbClr val="A50021"/>
                </a:solidFill>
              </a:rPr>
              <a:t>programa.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r-Latn-CS" sz="2400" dirty="0"/>
              <a:t>Učenici </a:t>
            </a:r>
            <a:r>
              <a:rPr lang="sr-Latn-CS" sz="2400" dirty="0" smtClean="0"/>
              <a:t>formiraju </a:t>
            </a:r>
            <a:r>
              <a:rPr lang="sr-Latn-CS" sz="2400" b="1" dirty="0">
                <a:solidFill>
                  <a:srgbClr val="A50021"/>
                </a:solidFill>
              </a:rPr>
              <a:t>vršnjački tim </a:t>
            </a:r>
            <a:r>
              <a:rPr lang="sr-Latn-CS" sz="2400" b="1" dirty="0" smtClean="0">
                <a:solidFill>
                  <a:srgbClr val="A50021"/>
                </a:solidFill>
              </a:rPr>
              <a:t>i </a:t>
            </a:r>
            <a:r>
              <a:rPr lang="sr-Latn-CS" sz="2400" dirty="0" smtClean="0"/>
              <a:t>promovišu aktivnosti na </a:t>
            </a:r>
            <a:r>
              <a:rPr lang="sr-Latn-CS" sz="2400" dirty="0"/>
              <a:t>nivou škole, između škola i u lokalnoj zajednici.</a:t>
            </a:r>
          </a:p>
          <a:p>
            <a:pPr algn="just" eaLnBrk="1" hangingPunct="1">
              <a:buFont typeface="Arial" charset="0"/>
              <a:buChar char="•"/>
            </a:pPr>
            <a:r>
              <a:rPr lang="sr-Latn-CS" sz="2400" b="1" dirty="0">
                <a:solidFill>
                  <a:srgbClr val="A50021"/>
                </a:solidFill>
              </a:rPr>
              <a:t>Roditelji se aktivno uključuju </a:t>
            </a:r>
            <a:r>
              <a:rPr lang="sr-Latn-CS" sz="2400" dirty="0"/>
              <a:t>u realizaciju programa (učestvuju u pojedinim radionicama, kao eksperti, promovišu program u lokalnoj zajednici).</a:t>
            </a:r>
          </a:p>
          <a:p>
            <a:pPr algn="just" eaLnBrk="1" hangingPunct="1">
              <a:buFont typeface="Arial" charset="0"/>
              <a:buChar char="•"/>
            </a:pPr>
            <a:endParaRPr lang="sr-Latn-CS" sz="2000" b="1" dirty="0"/>
          </a:p>
          <a:p>
            <a:pPr algn="just" eaLnBrk="1" hangingPunct="1">
              <a:buFont typeface="Arial" charset="0"/>
              <a:buChar char="•"/>
            </a:pPr>
            <a:endParaRPr lang="sr-Latn-CS" sz="2000" b="1" dirty="0"/>
          </a:p>
          <a:p>
            <a:pPr algn="just" eaLnBrk="1" hangingPunct="1">
              <a:buFont typeface="Arial" charset="0"/>
              <a:buChar char="•"/>
            </a:pPr>
            <a:endParaRPr lang="sr-Latn-CS" sz="2000" b="1" dirty="0"/>
          </a:p>
          <a:p>
            <a:pPr algn="ctr" eaLnBrk="1" hangingPunct="1"/>
            <a:endParaRPr lang="sr-Latn-CS" sz="3600" b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71600" y="44196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sr-Latn-CS" sz="2400" b="1"/>
          </a:p>
        </p:txBody>
      </p:sp>
    </p:spTree>
    <p:extLst>
      <p:ext uri="{BB962C8B-B14F-4D97-AF65-F5344CB8AC3E}">
        <p14:creationId xmlns:p14="http://schemas.microsoft.com/office/powerpoint/2010/main" val="2163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2293938" y="1987550"/>
            <a:ext cx="685800" cy="217805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Latn-CS" sz="1000" b="1">
                <a:solidFill>
                  <a:srgbClr val="999999"/>
                </a:solidFill>
              </a:rPr>
              <a:t>PEDA</a:t>
            </a:r>
          </a:p>
          <a:p>
            <a:r>
              <a:rPr lang="sr-Latn-CS" sz="1000" b="1">
                <a:solidFill>
                  <a:srgbClr val="999999"/>
                </a:solidFill>
              </a:rPr>
              <a:t>GOŠKE MOGU</a:t>
            </a:r>
          </a:p>
          <a:p>
            <a:r>
              <a:rPr lang="sr-Latn-CS" sz="1000" b="1">
                <a:solidFill>
                  <a:srgbClr val="999999"/>
                </a:solidFill>
              </a:rPr>
              <a:t>ĆNO</a:t>
            </a:r>
          </a:p>
          <a:p>
            <a:r>
              <a:rPr lang="sr-Latn-CS" sz="1000" b="1">
                <a:solidFill>
                  <a:srgbClr val="999999"/>
                </a:solidFill>
              </a:rPr>
              <a:t>STI   I NAČINI OSTVARI</a:t>
            </a:r>
          </a:p>
          <a:p>
            <a:r>
              <a:rPr lang="sr-Latn-CS" sz="1000" b="1">
                <a:solidFill>
                  <a:srgbClr val="999999"/>
                </a:solidFill>
              </a:rPr>
              <a:t>VANJA</a:t>
            </a:r>
          </a:p>
          <a:p>
            <a:r>
              <a:rPr lang="sr-Latn-CS" sz="1000" b="1">
                <a:solidFill>
                  <a:srgbClr val="999999"/>
                </a:solidFill>
              </a:rPr>
              <a:t>U ŠKOLI</a:t>
            </a:r>
            <a:endParaRPr lang="en-US" sz="1000" b="1">
              <a:solidFill>
                <a:srgbClr val="999999"/>
              </a:solidFill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086100" y="2016125"/>
            <a:ext cx="2416175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solidFill>
                  <a:srgbClr val="999999"/>
                </a:solidFill>
                <a:latin typeface="Times New Roman" pitchFamily="18" charset="0"/>
              </a:rPr>
              <a:t>PROGRAM PROFESIONALNE ORIJENTACIJE </a:t>
            </a:r>
            <a:endParaRPr lang="sr-Latn-CS" sz="1200">
              <a:solidFill>
                <a:srgbClr val="999999"/>
              </a:solidFill>
            </a:endParaRPr>
          </a:p>
          <a:p>
            <a:pPr algn="ctr"/>
            <a:r>
              <a:rPr lang="sr-Latn-CS" sz="1200">
                <a:solidFill>
                  <a:srgbClr val="999999"/>
                </a:solidFill>
              </a:rPr>
              <a:t>za učenike/učenice i mlade</a:t>
            </a:r>
            <a:r>
              <a:rPr lang="sr-Cyrl-CS" sz="1200">
                <a:solidFill>
                  <a:srgbClr val="999999"/>
                </a:solidFill>
                <a:latin typeface="Times New Roman" pitchFamily="18" charset="0"/>
              </a:rPr>
              <a:t> </a:t>
            </a:r>
          </a:p>
          <a:p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572125" y="1978025"/>
            <a:ext cx="720725" cy="2189163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r-Latn-CS" sz="1600" b="1">
              <a:solidFill>
                <a:srgbClr val="999999"/>
              </a:solidFill>
            </a:endParaRPr>
          </a:p>
          <a:p>
            <a:r>
              <a:rPr lang="sr-Latn-CS" sz="1000" b="1">
                <a:solidFill>
                  <a:srgbClr val="999999"/>
                </a:solidFill>
              </a:rPr>
              <a:t>KANCE</a:t>
            </a:r>
          </a:p>
          <a:p>
            <a:r>
              <a:rPr lang="sr-Latn-CS" sz="1000" b="1">
                <a:solidFill>
                  <a:srgbClr val="999999"/>
                </a:solidFill>
              </a:rPr>
              <a:t>LARIJE</a:t>
            </a:r>
          </a:p>
          <a:p>
            <a:endParaRPr lang="sr-Latn-CS" sz="1000" b="1">
              <a:solidFill>
                <a:srgbClr val="999999"/>
              </a:solidFill>
            </a:endParaRPr>
          </a:p>
          <a:p>
            <a:r>
              <a:rPr lang="sr-Latn-CS" sz="1000" b="1">
                <a:solidFill>
                  <a:srgbClr val="999999"/>
                </a:solidFill>
              </a:rPr>
              <a:t>ZA</a:t>
            </a:r>
          </a:p>
          <a:p>
            <a:endParaRPr lang="sr-Latn-CS" sz="1000" b="1">
              <a:solidFill>
                <a:srgbClr val="999999"/>
              </a:solidFill>
            </a:endParaRPr>
          </a:p>
          <a:p>
            <a:r>
              <a:rPr lang="sr-Latn-CS" sz="1000" b="1">
                <a:solidFill>
                  <a:srgbClr val="999999"/>
                </a:solidFill>
              </a:rPr>
              <a:t>MLADE</a:t>
            </a:r>
          </a:p>
          <a:p>
            <a:endParaRPr lang="en-US" sz="1000" b="1">
              <a:solidFill>
                <a:srgbClr val="999999"/>
              </a:solidFill>
            </a:endParaRP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3097213" y="2982913"/>
            <a:ext cx="2349500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200" b="1">
                <a:solidFill>
                  <a:srgbClr val="999999"/>
                </a:solidFill>
              </a:rPr>
              <a:t>PROGRAM OBUKE</a:t>
            </a:r>
          </a:p>
          <a:p>
            <a:pPr algn="ctr"/>
            <a:r>
              <a:rPr lang="sr-Latn-CS" sz="1200">
                <a:solidFill>
                  <a:srgbClr val="999999"/>
                </a:solidFill>
              </a:rPr>
              <a:t>za multiplikatore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276600" y="3933825"/>
            <a:ext cx="1828800" cy="381000"/>
          </a:xfrm>
          <a:prstGeom prst="rect">
            <a:avLst/>
          </a:pr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200">
                <a:solidFill>
                  <a:srgbClr val="999999"/>
                </a:solidFill>
              </a:rPr>
              <a:t>ODLUKA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2987675" y="4292600"/>
            <a:ext cx="2286000" cy="3810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200">
                <a:solidFill>
                  <a:srgbClr val="999999"/>
                </a:solidFill>
              </a:rPr>
              <a:t>REALNI SUSRETI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771775" y="4652963"/>
            <a:ext cx="2628900" cy="381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200">
                <a:solidFill>
                  <a:srgbClr val="999999"/>
                </a:solidFill>
              </a:rPr>
              <a:t>PUTEVI OBRAZOVANJA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2555875" y="5013325"/>
            <a:ext cx="3086100" cy="3810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100">
                <a:solidFill>
                  <a:srgbClr val="999999"/>
                </a:solidFill>
              </a:rPr>
              <a:t>INFORMACIJE O ZANIMANJIMA I KARIJERI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2484438" y="5300663"/>
            <a:ext cx="3314700" cy="28892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200">
                <a:solidFill>
                  <a:srgbClr val="999999"/>
                </a:solidFill>
              </a:rPr>
              <a:t>SAMOSPOZNAJA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52" name="AutoShape 14"/>
          <p:cNvSpPr>
            <a:spLocks noChangeArrowheads="1"/>
          </p:cNvSpPr>
          <p:nvPr/>
        </p:nvSpPr>
        <p:spPr bwMode="auto">
          <a:xfrm rot="-4237608">
            <a:off x="1350963" y="4287837"/>
            <a:ext cx="2057400" cy="790575"/>
          </a:xfrm>
          <a:custGeom>
            <a:avLst/>
            <a:gdLst>
              <a:gd name="T0" fmla="*/ 1028700 w 21600"/>
              <a:gd name="T1" fmla="*/ 0 h 21600"/>
              <a:gd name="T2" fmla="*/ 257175 w 21600"/>
              <a:gd name="T3" fmla="*/ 395288 h 21600"/>
              <a:gd name="T4" fmla="*/ 1028700 w 21600"/>
              <a:gd name="T5" fmla="*/ 197644 h 21600"/>
              <a:gd name="T6" fmla="*/ 1800225 w 21600"/>
              <a:gd name="T7" fmla="*/ 3952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Cyrl-CS" sz="1200">
                <a:solidFill>
                  <a:srgbClr val="999999"/>
                </a:solidFill>
              </a:rPr>
              <a:t>                        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53" name="AutoShape 15"/>
          <p:cNvSpPr>
            <a:spLocks noChangeArrowheads="1"/>
          </p:cNvSpPr>
          <p:nvPr/>
        </p:nvSpPr>
        <p:spPr bwMode="auto">
          <a:xfrm rot="3766556">
            <a:off x="5072063" y="4251325"/>
            <a:ext cx="2057400" cy="790575"/>
          </a:xfrm>
          <a:custGeom>
            <a:avLst/>
            <a:gdLst>
              <a:gd name="T0" fmla="*/ 1028700 w 21600"/>
              <a:gd name="T1" fmla="*/ 0 h 21600"/>
              <a:gd name="T2" fmla="*/ 257175 w 21600"/>
              <a:gd name="T3" fmla="*/ 395288 h 21600"/>
              <a:gd name="T4" fmla="*/ 1028700 w 21600"/>
              <a:gd name="T5" fmla="*/ 197644 h 21600"/>
              <a:gd name="T6" fmla="*/ 1800225 w 21600"/>
              <a:gd name="T7" fmla="*/ 3952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Cyrl-CS" sz="1200">
                <a:solidFill>
                  <a:srgbClr val="999999"/>
                </a:solidFill>
              </a:rPr>
              <a:t>                        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2555875" y="42211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CS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2262188" y="5194300"/>
            <a:ext cx="635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CS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5867400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CS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H="1">
            <a:off x="6300788" y="5175250"/>
            <a:ext cx="4762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CS"/>
          </a:p>
        </p:txBody>
      </p:sp>
      <p:sp>
        <p:nvSpPr>
          <p:cNvPr id="10258" name="Text Box 20"/>
          <p:cNvSpPr txBox="1">
            <a:spLocks noChangeArrowheads="1"/>
          </p:cNvSpPr>
          <p:nvPr/>
        </p:nvSpPr>
        <p:spPr bwMode="auto">
          <a:xfrm>
            <a:off x="630238" y="5241925"/>
            <a:ext cx="1376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sz="2200" b="1">
                <a:solidFill>
                  <a:srgbClr val="999999"/>
                </a:solidFill>
              </a:rPr>
              <a:t>roditelji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6589713" y="5430838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sz="1400" b="1">
                <a:solidFill>
                  <a:srgbClr val="999999"/>
                </a:solidFill>
              </a:rPr>
              <a:t>Mreža škola,NSZ, privreda</a:t>
            </a:r>
            <a:endParaRPr lang="en-US" sz="1400" b="1">
              <a:solidFill>
                <a:srgbClr val="999999"/>
              </a:solidFill>
            </a:endParaRPr>
          </a:p>
        </p:txBody>
      </p:sp>
      <p:sp>
        <p:nvSpPr>
          <p:cNvPr id="10260" name="Rectangle 23"/>
          <p:cNvSpPr>
            <a:spLocks noChangeArrowheads="1"/>
          </p:cNvSpPr>
          <p:nvPr/>
        </p:nvSpPr>
        <p:spPr bwMode="auto">
          <a:xfrm>
            <a:off x="1835150" y="1557338"/>
            <a:ext cx="4968875" cy="388937"/>
          </a:xfrm>
          <a:prstGeom prst="rect">
            <a:avLst/>
          </a:prstGeom>
          <a:solidFill>
            <a:srgbClr val="FA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/>
              <a:t>PO na prela</a:t>
            </a:r>
            <a:r>
              <a:rPr lang="sr-Latn-CS" sz="2200" b="1"/>
              <a:t>sku u srednju školu</a:t>
            </a:r>
            <a:endParaRPr lang="en-US" sz="2200" b="1"/>
          </a:p>
        </p:txBody>
      </p:sp>
      <p:sp>
        <p:nvSpPr>
          <p:cNvPr id="10261" name="AutoShape 27"/>
          <p:cNvSpPr>
            <a:spLocks noChangeArrowheads="1"/>
          </p:cNvSpPr>
          <p:nvPr/>
        </p:nvSpPr>
        <p:spPr bwMode="auto">
          <a:xfrm rot="10800000">
            <a:off x="1042988" y="1125538"/>
            <a:ext cx="6408737" cy="431800"/>
          </a:xfrm>
          <a:prstGeom prst="flowChartManualOperation">
            <a:avLst/>
          </a:prstGeom>
          <a:solidFill>
            <a:srgbClr val="FE18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31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8313" y="1268413"/>
            <a:ext cx="7816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sr-Latn-CS" sz="3600" b="1" dirty="0">
                <a:solidFill>
                  <a:schemeClr val="accent1">
                    <a:lumMod val="50000"/>
                  </a:schemeClr>
                </a:solidFill>
              </a:rPr>
              <a:t>PODRŠKA</a:t>
            </a:r>
            <a:r>
              <a:rPr lang="sr-Latn-CS" sz="3600" b="1" dirty="0">
                <a:solidFill>
                  <a:schemeClr val="hlink"/>
                </a:solidFill>
              </a:rPr>
              <a:t>, SARADNICI, OSLONCI</a:t>
            </a:r>
            <a:r>
              <a:rPr lang="sr-Latn-CS" sz="3600" b="1" dirty="0">
                <a:solidFill>
                  <a:srgbClr val="999999"/>
                </a:solidFill>
              </a:rPr>
              <a:t> </a:t>
            </a:r>
            <a:endParaRPr lang="en-US" sz="3600" b="1" dirty="0">
              <a:solidFill>
                <a:srgbClr val="999999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039813" y="2106613"/>
            <a:ext cx="69611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400" dirty="0"/>
              <a:t>Ministarstvo </a:t>
            </a:r>
            <a:r>
              <a:rPr lang="sr-Latn-CS" sz="2400" dirty="0" smtClean="0"/>
              <a:t>prosvete</a:t>
            </a:r>
            <a:endParaRPr lang="sr-Latn-CS" sz="24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400" dirty="0"/>
              <a:t>Ministarstvo omladine i sporta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400" dirty="0"/>
              <a:t>Roditelji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400" dirty="0"/>
              <a:t>Mreža škola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400" dirty="0"/>
              <a:t>Kancelarija za mlade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400" dirty="0"/>
              <a:t>Nacionalna služba za zapošljavanje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r-Latn-CS" sz="2400" dirty="0"/>
              <a:t>Privreda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/>
          </a:p>
        </p:txBody>
      </p:sp>
      <p:pic>
        <p:nvPicPr>
          <p:cNvPr id="7173" name="Picture 7" descr="intervju p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23241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Grp="1" noChangeArrowheads="1"/>
          </p:cNvSpPr>
          <p:nvPr>
            <p:ph type="title"/>
          </p:nvPr>
        </p:nvSpPr>
        <p:spPr>
          <a:xfrm>
            <a:off x="1187450" y="1125538"/>
            <a:ext cx="7446963" cy="852487"/>
          </a:xfrm>
          <a:noFill/>
        </p:spPr>
        <p:txBody>
          <a:bodyPr/>
          <a:lstStyle/>
          <a:p>
            <a:pPr eaLnBrk="1" hangingPunct="1"/>
            <a:r>
              <a:rPr lang="sr-Latn-CS" sz="2400" b="1" smtClean="0"/>
              <a:t>DO IZBORA ISPRAVNOG PUTA OBRAZOVANJA I ODLUKE ZA ZANIMANJA – KROZ PET KORAKA</a:t>
            </a:r>
            <a:endParaRPr lang="en-US" sz="2400" b="1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39813" y="2095500"/>
            <a:ext cx="6961187" cy="4125913"/>
          </a:xfrm>
          <a:noFill/>
        </p:spPr>
        <p:txBody>
          <a:bodyPr/>
          <a:lstStyle/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/>
            <a:endParaRPr lang="sr-Latn-C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116013" y="4724400"/>
            <a:ext cx="3314700" cy="3810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2200" b="1">
                <a:solidFill>
                  <a:srgbClr val="999999"/>
                </a:solidFill>
              </a:rPr>
              <a:t>SAMOSPOZNAJA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835150" y="3933825"/>
            <a:ext cx="3086100" cy="449263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200" b="1">
                <a:solidFill>
                  <a:srgbClr val="999999"/>
                </a:solidFill>
                <a:latin typeface="Times New Roman" pitchFamily="18" charset="0"/>
              </a:rPr>
              <a:t>INFORMACIJE O ZANIMANJIMA I KARIJERI</a:t>
            </a:r>
            <a:endParaRPr lang="en-US" sz="1200" b="1">
              <a:solidFill>
                <a:srgbClr val="999999"/>
              </a:solidFill>
            </a:endParaRP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2843213" y="3284538"/>
            <a:ext cx="2628900" cy="381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600" b="1">
                <a:solidFill>
                  <a:srgbClr val="999999"/>
                </a:solidFill>
              </a:rPr>
              <a:t>PUTEVI OBRAZOVANJA</a:t>
            </a:r>
            <a:endParaRPr lang="en-US" sz="1600" b="1">
              <a:solidFill>
                <a:srgbClr val="999999"/>
              </a:solidFill>
            </a:endParaRP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3708400" y="2708275"/>
            <a:ext cx="2286000" cy="381000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1600" b="1">
                <a:solidFill>
                  <a:srgbClr val="999999"/>
                </a:solidFill>
              </a:rPr>
              <a:t>REALNI SUSRETI</a:t>
            </a:r>
            <a:endParaRPr lang="en-US" sz="1600" b="1">
              <a:solidFill>
                <a:srgbClr val="999999"/>
              </a:solidFill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4932363" y="2133600"/>
            <a:ext cx="1828800" cy="381000"/>
          </a:xfrm>
          <a:prstGeom prst="rect">
            <a:avLst/>
          </a:prstGeom>
          <a:solidFill>
            <a:srgbClr val="33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b="1">
                <a:solidFill>
                  <a:srgbClr val="999999"/>
                </a:solidFill>
              </a:rPr>
              <a:t>ODLUKA</a:t>
            </a:r>
            <a:endParaRPr lang="en-US" b="1">
              <a:solidFill>
                <a:srgbClr val="999999"/>
              </a:solidFill>
            </a:endParaRPr>
          </a:p>
        </p:txBody>
      </p:sp>
      <p:pic>
        <p:nvPicPr>
          <p:cNvPr id="11274" name="Picture 12" descr="klinci na abece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219450"/>
            <a:ext cx="1304925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2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>
          <a:xfrm>
            <a:off x="1331913" y="1125538"/>
            <a:ext cx="6961187" cy="690562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sr-Latn-CS" sz="3600" b="1" smtClean="0"/>
              <a:t>SAMOSPOZNAJA</a:t>
            </a:r>
            <a:endParaRPr lang="en-US" sz="3600" b="1" smtClean="0"/>
          </a:p>
        </p:txBody>
      </p:sp>
      <p:pic>
        <p:nvPicPr>
          <p:cNvPr id="12292" name="Picture 7" descr="dilem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3933825"/>
            <a:ext cx="1682750" cy="1506538"/>
          </a:xfrm>
          <a:noFill/>
        </p:spPr>
      </p:pic>
      <p:sp>
        <p:nvSpPr>
          <p:cNvPr id="12293" name="Oval 8"/>
          <p:cNvSpPr>
            <a:spLocks noChangeArrowheads="1"/>
          </p:cNvSpPr>
          <p:nvPr/>
        </p:nvSpPr>
        <p:spPr bwMode="auto">
          <a:xfrm>
            <a:off x="1403350" y="1989138"/>
            <a:ext cx="2084388" cy="1017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Interesovanja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  <p:sp>
        <p:nvSpPr>
          <p:cNvPr id="12294" name="Oval 9"/>
          <p:cNvSpPr>
            <a:spLocks noChangeArrowheads="1"/>
          </p:cNvSpPr>
          <p:nvPr/>
        </p:nvSpPr>
        <p:spPr bwMode="auto">
          <a:xfrm>
            <a:off x="611188" y="3068638"/>
            <a:ext cx="2084387" cy="1017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200" b="1">
                <a:solidFill>
                  <a:srgbClr val="999999"/>
                </a:solidFill>
              </a:rPr>
              <a:t>Vrednosti</a:t>
            </a:r>
            <a:endParaRPr lang="en-US" sz="2200" b="1">
              <a:solidFill>
                <a:srgbClr val="999999"/>
              </a:solidFill>
            </a:endParaRPr>
          </a:p>
        </p:txBody>
      </p:sp>
      <p:sp>
        <p:nvSpPr>
          <p:cNvPr id="12295" name="Oval 10"/>
          <p:cNvSpPr>
            <a:spLocks noChangeArrowheads="1"/>
          </p:cNvSpPr>
          <p:nvPr/>
        </p:nvSpPr>
        <p:spPr bwMode="auto">
          <a:xfrm>
            <a:off x="3779838" y="2205038"/>
            <a:ext cx="1516062" cy="13668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1400" b="1">
                <a:solidFill>
                  <a:srgbClr val="999999"/>
                </a:solidFill>
                <a:latin typeface="Comic Sans MS" pitchFamily="66" charset="0"/>
              </a:rPr>
              <a:t>Kakav/va sam</a:t>
            </a:r>
          </a:p>
          <a:p>
            <a:pPr algn="ctr"/>
            <a:r>
              <a:rPr lang="sr-Latn-CS" sz="1400" b="1">
                <a:solidFill>
                  <a:srgbClr val="999999"/>
                </a:solidFill>
                <a:latin typeface="Comic Sans MS" pitchFamily="66" charset="0"/>
              </a:rPr>
              <a:t> i kako me </a:t>
            </a:r>
          </a:p>
          <a:p>
            <a:pPr algn="ctr"/>
            <a:r>
              <a:rPr lang="sr-Latn-CS" sz="1400" b="1">
                <a:solidFill>
                  <a:srgbClr val="999999"/>
                </a:solidFill>
                <a:latin typeface="Comic Sans MS" pitchFamily="66" charset="0"/>
              </a:rPr>
              <a:t>drugi vide </a:t>
            </a:r>
            <a:endParaRPr lang="en-US" sz="1400" b="1">
              <a:solidFill>
                <a:srgbClr val="999999"/>
              </a:solidFill>
              <a:latin typeface="Comic Sans MS" pitchFamily="66" charset="0"/>
            </a:endParaRPr>
          </a:p>
        </p:txBody>
      </p:sp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5580063" y="2060575"/>
            <a:ext cx="2084387" cy="1017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Veštine i </a:t>
            </a:r>
          </a:p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sposobnosti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  <p:sp>
        <p:nvSpPr>
          <p:cNvPr id="12297" name="Oval 12"/>
          <p:cNvSpPr>
            <a:spLocks noChangeArrowheads="1"/>
          </p:cNvSpPr>
          <p:nvPr/>
        </p:nvSpPr>
        <p:spPr bwMode="auto">
          <a:xfrm>
            <a:off x="6443663" y="3213100"/>
            <a:ext cx="2084387" cy="1017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Očekivanja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  <p:sp>
        <p:nvSpPr>
          <p:cNvPr id="12298" name="Oval 13"/>
          <p:cNvSpPr>
            <a:spLocks noChangeArrowheads="1"/>
          </p:cNvSpPr>
          <p:nvPr/>
        </p:nvSpPr>
        <p:spPr bwMode="auto">
          <a:xfrm>
            <a:off x="1331913" y="4221163"/>
            <a:ext cx="2084387" cy="1017587"/>
          </a:xfrm>
          <a:prstGeom prst="ellipse">
            <a:avLst/>
          </a:prstGeom>
          <a:solidFill>
            <a:srgbClr val="E9F91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Timski rad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  <p:sp>
        <p:nvSpPr>
          <p:cNvPr id="12299" name="Oval 14"/>
          <p:cNvSpPr>
            <a:spLocks noChangeArrowheads="1"/>
          </p:cNvSpPr>
          <p:nvPr/>
        </p:nvSpPr>
        <p:spPr bwMode="auto">
          <a:xfrm>
            <a:off x="5435600" y="4437063"/>
            <a:ext cx="2084388" cy="1017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000" b="1">
                <a:solidFill>
                  <a:srgbClr val="999999"/>
                </a:solidFill>
                <a:latin typeface="Comic Sans MS" pitchFamily="66" charset="0"/>
              </a:rPr>
              <a:t>Rad sa</a:t>
            </a:r>
          </a:p>
          <a:p>
            <a:pPr algn="ctr"/>
            <a:r>
              <a:rPr lang="sr-Latn-CS" sz="2000" b="1">
                <a:solidFill>
                  <a:srgbClr val="999999"/>
                </a:solidFill>
                <a:latin typeface="Comic Sans MS" pitchFamily="66" charset="0"/>
              </a:rPr>
              <a:t> roditeljima</a:t>
            </a:r>
            <a:endParaRPr lang="en-US" sz="2000" b="1">
              <a:solidFill>
                <a:srgbClr val="9999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8037512" cy="600075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sr-Latn-CS" sz="2800" b="1" smtClean="0"/>
              <a:t>INFORMACIJE  O  ZANIMANJIMA I KARIJERI</a:t>
            </a:r>
            <a:endParaRPr lang="en-US" sz="2800" b="1" smtClean="0"/>
          </a:p>
        </p:txBody>
      </p:sp>
      <p:pic>
        <p:nvPicPr>
          <p:cNvPr id="13316" name="Picture 6" descr="radionice inf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3074988"/>
            <a:ext cx="1825625" cy="1047750"/>
          </a:xfrm>
          <a:noFill/>
        </p:spPr>
      </p:pic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4514850" y="2479675"/>
            <a:ext cx="2451100" cy="1177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Svet zanimanja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4456113" y="4297363"/>
            <a:ext cx="2451100" cy="1177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Putevi karijere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993063" cy="6354763"/>
          </a:xfrm>
          <a:prstGeom prst="rect">
            <a:avLst/>
          </a:prstGeom>
          <a:solidFill>
            <a:srgbClr val="FE18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79388" y="1341438"/>
            <a:ext cx="7296150" cy="69056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sr-Latn-CS" sz="3600" b="1">
                <a:solidFill>
                  <a:schemeClr val="tx2"/>
                </a:solidFill>
              </a:rPr>
              <a:t>PUTEVI OBRAZOVANJA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14340" name="Picture 7" descr="images[68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19446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8"/>
          <p:cNvSpPr>
            <a:spLocks noChangeArrowheads="1"/>
          </p:cNvSpPr>
          <p:nvPr/>
        </p:nvSpPr>
        <p:spPr bwMode="auto">
          <a:xfrm>
            <a:off x="5795963" y="2205038"/>
            <a:ext cx="3030537" cy="170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2200" b="1">
                <a:solidFill>
                  <a:srgbClr val="999999"/>
                </a:solidFill>
                <a:latin typeface="Comic Sans MS" pitchFamily="66" charset="0"/>
              </a:rPr>
              <a:t>Mreža škola</a:t>
            </a:r>
            <a:endParaRPr lang="en-US" sz="2200" b="1">
              <a:solidFill>
                <a:srgbClr val="999999"/>
              </a:solidFill>
              <a:latin typeface="Comic Sans MS" pitchFamily="66" charset="0"/>
            </a:endParaRPr>
          </a:p>
        </p:txBody>
      </p:sp>
      <p:pic>
        <p:nvPicPr>
          <p:cNvPr id="14342" name="Picture 9" descr="sk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73238"/>
            <a:ext cx="685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p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37063"/>
            <a:ext cx="2476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klinac sa knjiga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52738"/>
            <a:ext cx="273526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347</Words>
  <Application>Microsoft Office PowerPoint</Application>
  <PresentationFormat>On-screen Show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IZBORA ISPRAVNOG PUTA OBRAZOVANJA I ODLUKE ZA ZANIMANJA – KROZ PET KORAKA</vt:lpstr>
      <vt:lpstr>SAMOSPOZNAJA</vt:lpstr>
      <vt:lpstr>INFORMACIJE  O  ZANIMANJIMA I KARIJERI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 služba</dc:creator>
  <cp:lastModifiedBy>PP služba</cp:lastModifiedBy>
  <cp:revision>12</cp:revision>
  <dcterms:created xsi:type="dcterms:W3CDTF">2024-12-17T10:45:41Z</dcterms:created>
  <dcterms:modified xsi:type="dcterms:W3CDTF">2024-12-17T11:13:33Z</dcterms:modified>
</cp:coreProperties>
</file>